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8" r:id="rId4"/>
    <p:sldId id="259" r:id="rId5"/>
    <p:sldId id="260" r:id="rId6"/>
    <p:sldId id="261" r:id="rId7"/>
    <p:sldId id="270" r:id="rId8"/>
    <p:sldId id="262" r:id="rId9"/>
    <p:sldId id="264" r:id="rId10"/>
    <p:sldId id="265" r:id="rId11"/>
    <p:sldId id="266" r:id="rId12"/>
    <p:sldId id="267" r:id="rId13"/>
    <p:sldId id="268" r:id="rId14"/>
    <p:sldId id="269" r:id="rId15"/>
    <p:sldId id="271" r:id="rId16"/>
    <p:sldId id="275" r:id="rId17"/>
    <p:sldId id="272" r:id="rId18"/>
    <p:sldId id="273" r:id="rId19"/>
    <p:sldId id="274" r:id="rId20"/>
    <p:sldId id="27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832F3B-0E44-4042-BA27-A82EFFC665D3}" type="datetimeFigureOut">
              <a:rPr lang="en-US" smtClean="0"/>
              <a:pPr/>
              <a:t>4/13/2021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99752C-B39C-4DF5-B06C-032E9AC10571}" type="slidenum">
              <a:rPr lang="en-US" smtClean="0"/>
              <a:pPr/>
              <a:t>‹#›</a:t>
            </a:fld>
            <a:endParaRPr lang="en-US"/>
          </a:p>
        </p:txBody>
      </p:sp>
    </p:spTree>
    <p:extLst>
      <p:ext uri="{BB962C8B-B14F-4D97-AF65-F5344CB8AC3E}">
        <p14:creationId xmlns:p14="http://schemas.microsoft.com/office/powerpoint/2010/main" xmlns="" val="149895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p:spPr>
        <p:txBody>
          <a:bodyPr/>
          <a:lstStyle/>
          <a:p>
            <a:pPr eaLnBrk="1" hangingPunct="1"/>
            <a:endParaRPr lang="en-US" smtClean="0"/>
          </a:p>
        </p:txBody>
      </p:sp>
      <p:sp>
        <p:nvSpPr>
          <p:cNvPr id="39940" name="Slide Number Placeholder 3"/>
          <p:cNvSpPr>
            <a:spLocks noGrp="1"/>
          </p:cNvSpPr>
          <p:nvPr>
            <p:ph type="sldNum" sz="quarter" idx="5"/>
          </p:nvPr>
        </p:nvSpPr>
        <p:spPr>
          <a:noFill/>
        </p:spPr>
        <p:txBody>
          <a:bodyPr/>
          <a:lstStyle/>
          <a:p>
            <a:fld id="{D6BAAB2F-8958-4D07-B25C-100C0314EFD5}" type="slidenum">
              <a:rPr lang="en-US" smtClean="0"/>
              <a:pPr/>
              <a:t>2</a:t>
            </a:fld>
            <a:endParaRPr lang="en-US" smtClean="0"/>
          </a:p>
        </p:txBody>
      </p:sp>
    </p:spTree>
    <p:extLst>
      <p:ext uri="{BB962C8B-B14F-4D97-AF65-F5344CB8AC3E}">
        <p14:creationId xmlns:p14="http://schemas.microsoft.com/office/powerpoint/2010/main" xmlns="" val="41708979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pPr eaLnBrk="1" hangingPunct="1"/>
            <a:endParaRPr lang="en-US" smtClean="0"/>
          </a:p>
        </p:txBody>
      </p:sp>
      <p:sp>
        <p:nvSpPr>
          <p:cNvPr id="51204" name="Slide Number Placeholder 3"/>
          <p:cNvSpPr>
            <a:spLocks noGrp="1"/>
          </p:cNvSpPr>
          <p:nvPr>
            <p:ph type="sldNum" sz="quarter" idx="5"/>
          </p:nvPr>
        </p:nvSpPr>
        <p:spPr>
          <a:noFill/>
        </p:spPr>
        <p:txBody>
          <a:bodyPr/>
          <a:lstStyle/>
          <a:p>
            <a:fld id="{55061B4D-4590-4480-98BB-4C8EEC697E44}" type="slidenum">
              <a:rPr lang="en-US" smtClean="0"/>
              <a:pPr/>
              <a:t>11</a:t>
            </a:fld>
            <a:endParaRPr lang="en-US" smtClean="0"/>
          </a:p>
        </p:txBody>
      </p:sp>
    </p:spTree>
    <p:extLst>
      <p:ext uri="{BB962C8B-B14F-4D97-AF65-F5344CB8AC3E}">
        <p14:creationId xmlns:p14="http://schemas.microsoft.com/office/powerpoint/2010/main" xmlns="" val="31013002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pPr eaLnBrk="1" hangingPunct="1"/>
            <a:endParaRPr lang="en-US" smtClean="0"/>
          </a:p>
        </p:txBody>
      </p:sp>
      <p:sp>
        <p:nvSpPr>
          <p:cNvPr id="52228" name="Slide Number Placeholder 3"/>
          <p:cNvSpPr>
            <a:spLocks noGrp="1"/>
          </p:cNvSpPr>
          <p:nvPr>
            <p:ph type="sldNum" sz="quarter" idx="5"/>
          </p:nvPr>
        </p:nvSpPr>
        <p:spPr>
          <a:noFill/>
        </p:spPr>
        <p:txBody>
          <a:bodyPr/>
          <a:lstStyle/>
          <a:p>
            <a:fld id="{B85A0352-B34C-4563-83A4-1E145451DCBB}" type="slidenum">
              <a:rPr lang="en-US" smtClean="0"/>
              <a:pPr/>
              <a:t>12</a:t>
            </a:fld>
            <a:endParaRPr lang="en-US" smtClean="0"/>
          </a:p>
        </p:txBody>
      </p:sp>
    </p:spTree>
    <p:extLst>
      <p:ext uri="{BB962C8B-B14F-4D97-AF65-F5344CB8AC3E}">
        <p14:creationId xmlns:p14="http://schemas.microsoft.com/office/powerpoint/2010/main" xmlns="" val="26579865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pPr eaLnBrk="1" hangingPunct="1"/>
            <a:endParaRPr lang="en-US" smtClean="0"/>
          </a:p>
        </p:txBody>
      </p:sp>
      <p:sp>
        <p:nvSpPr>
          <p:cNvPr id="53252" name="Slide Number Placeholder 3"/>
          <p:cNvSpPr>
            <a:spLocks noGrp="1"/>
          </p:cNvSpPr>
          <p:nvPr>
            <p:ph type="sldNum" sz="quarter" idx="5"/>
          </p:nvPr>
        </p:nvSpPr>
        <p:spPr>
          <a:noFill/>
        </p:spPr>
        <p:txBody>
          <a:bodyPr/>
          <a:lstStyle/>
          <a:p>
            <a:fld id="{AF40FFE1-39A8-4916-9A5F-D01B0F9949F9}" type="slidenum">
              <a:rPr lang="en-US" smtClean="0"/>
              <a:pPr/>
              <a:t>13</a:t>
            </a:fld>
            <a:endParaRPr lang="en-US" smtClean="0"/>
          </a:p>
        </p:txBody>
      </p:sp>
    </p:spTree>
    <p:extLst>
      <p:ext uri="{BB962C8B-B14F-4D97-AF65-F5344CB8AC3E}">
        <p14:creationId xmlns:p14="http://schemas.microsoft.com/office/powerpoint/2010/main" xmlns="" val="6969562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endParaRPr lang="en-US" smtClean="0"/>
          </a:p>
        </p:txBody>
      </p:sp>
      <p:sp>
        <p:nvSpPr>
          <p:cNvPr id="55300" name="Slide Number Placeholder 3"/>
          <p:cNvSpPr>
            <a:spLocks noGrp="1"/>
          </p:cNvSpPr>
          <p:nvPr>
            <p:ph type="sldNum" sz="quarter" idx="5"/>
          </p:nvPr>
        </p:nvSpPr>
        <p:spPr>
          <a:noFill/>
        </p:spPr>
        <p:txBody>
          <a:bodyPr/>
          <a:lstStyle/>
          <a:p>
            <a:fld id="{FB49339F-DF3F-47B9-AF0E-F722666D6D33}" type="slidenum">
              <a:rPr lang="en-US" smtClean="0"/>
              <a:pPr/>
              <a:t>14</a:t>
            </a:fld>
            <a:endParaRPr lang="en-US" smtClean="0"/>
          </a:p>
        </p:txBody>
      </p:sp>
    </p:spTree>
    <p:extLst>
      <p:ext uri="{BB962C8B-B14F-4D97-AF65-F5344CB8AC3E}">
        <p14:creationId xmlns:p14="http://schemas.microsoft.com/office/powerpoint/2010/main" xmlns="" val="14540020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pPr eaLnBrk="1" hangingPunct="1"/>
            <a:endParaRPr lang="en-US" smtClean="0"/>
          </a:p>
        </p:txBody>
      </p:sp>
      <p:sp>
        <p:nvSpPr>
          <p:cNvPr id="40964" name="Slide Number Placeholder 3"/>
          <p:cNvSpPr>
            <a:spLocks noGrp="1"/>
          </p:cNvSpPr>
          <p:nvPr>
            <p:ph type="sldNum" sz="quarter" idx="5"/>
          </p:nvPr>
        </p:nvSpPr>
        <p:spPr>
          <a:noFill/>
        </p:spPr>
        <p:txBody>
          <a:bodyPr/>
          <a:lstStyle/>
          <a:p>
            <a:fld id="{2EAD7E1A-B8BC-406C-B067-096FB05C03D9}" type="slidenum">
              <a:rPr lang="en-US" smtClean="0"/>
              <a:pPr/>
              <a:t>3</a:t>
            </a:fld>
            <a:endParaRPr lang="en-US" smtClean="0"/>
          </a:p>
        </p:txBody>
      </p:sp>
    </p:spTree>
    <p:extLst>
      <p:ext uri="{BB962C8B-B14F-4D97-AF65-F5344CB8AC3E}">
        <p14:creationId xmlns:p14="http://schemas.microsoft.com/office/powerpoint/2010/main" xmlns="" val="3926122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p:spPr>
        <p:txBody>
          <a:bodyPr/>
          <a:lstStyle/>
          <a:p>
            <a:pPr eaLnBrk="1" hangingPunct="1"/>
            <a:endParaRPr lang="en-US" smtClean="0"/>
          </a:p>
        </p:txBody>
      </p:sp>
      <p:sp>
        <p:nvSpPr>
          <p:cNvPr id="41988" name="Slide Number Placeholder 3"/>
          <p:cNvSpPr>
            <a:spLocks noGrp="1"/>
          </p:cNvSpPr>
          <p:nvPr>
            <p:ph type="sldNum" sz="quarter" idx="5"/>
          </p:nvPr>
        </p:nvSpPr>
        <p:spPr>
          <a:noFill/>
        </p:spPr>
        <p:txBody>
          <a:bodyPr/>
          <a:lstStyle/>
          <a:p>
            <a:fld id="{B41A2D37-F668-43F9-BC2F-2EA8371CBCEF}" type="slidenum">
              <a:rPr lang="en-US" smtClean="0"/>
              <a:pPr/>
              <a:t>4</a:t>
            </a:fld>
            <a:endParaRPr lang="en-US" smtClean="0"/>
          </a:p>
        </p:txBody>
      </p:sp>
    </p:spTree>
    <p:extLst>
      <p:ext uri="{BB962C8B-B14F-4D97-AF65-F5344CB8AC3E}">
        <p14:creationId xmlns:p14="http://schemas.microsoft.com/office/powerpoint/2010/main" xmlns="" val="13981550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pPr eaLnBrk="1" hangingPunct="1"/>
            <a:endParaRPr lang="en-US" smtClean="0"/>
          </a:p>
        </p:txBody>
      </p:sp>
      <p:sp>
        <p:nvSpPr>
          <p:cNvPr id="43012" name="Slide Number Placeholder 3"/>
          <p:cNvSpPr>
            <a:spLocks noGrp="1"/>
          </p:cNvSpPr>
          <p:nvPr>
            <p:ph type="sldNum" sz="quarter" idx="5"/>
          </p:nvPr>
        </p:nvSpPr>
        <p:spPr>
          <a:noFill/>
        </p:spPr>
        <p:txBody>
          <a:bodyPr/>
          <a:lstStyle/>
          <a:p>
            <a:fld id="{D8C37415-F16B-4FE1-9D6C-7E1D365225EA}" type="slidenum">
              <a:rPr lang="en-US" smtClean="0"/>
              <a:pPr/>
              <a:t>5</a:t>
            </a:fld>
            <a:endParaRPr lang="en-US" smtClean="0"/>
          </a:p>
        </p:txBody>
      </p:sp>
    </p:spTree>
    <p:extLst>
      <p:ext uri="{BB962C8B-B14F-4D97-AF65-F5344CB8AC3E}">
        <p14:creationId xmlns:p14="http://schemas.microsoft.com/office/powerpoint/2010/main" xmlns="" val="991667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pPr eaLnBrk="1" hangingPunct="1"/>
            <a:endParaRPr lang="en-US" smtClean="0"/>
          </a:p>
        </p:txBody>
      </p:sp>
      <p:sp>
        <p:nvSpPr>
          <p:cNvPr id="46084" name="Slide Number Placeholder 3"/>
          <p:cNvSpPr>
            <a:spLocks noGrp="1"/>
          </p:cNvSpPr>
          <p:nvPr>
            <p:ph type="sldNum" sz="quarter" idx="5"/>
          </p:nvPr>
        </p:nvSpPr>
        <p:spPr>
          <a:noFill/>
        </p:spPr>
        <p:txBody>
          <a:bodyPr/>
          <a:lstStyle/>
          <a:p>
            <a:fld id="{A266121E-A56C-4040-9F2A-2770E993E308}" type="slidenum">
              <a:rPr lang="en-US" smtClean="0"/>
              <a:pPr/>
              <a:t>6</a:t>
            </a:fld>
            <a:endParaRPr lang="en-US" smtClean="0"/>
          </a:p>
        </p:txBody>
      </p:sp>
    </p:spTree>
    <p:extLst>
      <p:ext uri="{BB962C8B-B14F-4D97-AF65-F5344CB8AC3E}">
        <p14:creationId xmlns:p14="http://schemas.microsoft.com/office/powerpoint/2010/main" xmlns="" val="12446001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pPr eaLnBrk="1" hangingPunct="1"/>
            <a:endParaRPr lang="en-US" smtClean="0"/>
          </a:p>
        </p:txBody>
      </p:sp>
      <p:sp>
        <p:nvSpPr>
          <p:cNvPr id="48132" name="Slide Number Placeholder 3"/>
          <p:cNvSpPr>
            <a:spLocks noGrp="1"/>
          </p:cNvSpPr>
          <p:nvPr>
            <p:ph type="sldNum" sz="quarter" idx="5"/>
          </p:nvPr>
        </p:nvSpPr>
        <p:spPr>
          <a:noFill/>
        </p:spPr>
        <p:txBody>
          <a:bodyPr/>
          <a:lstStyle/>
          <a:p>
            <a:fld id="{FA385A96-EBB3-4EF0-8E1B-04DF292F1011}" type="slidenum">
              <a:rPr lang="en-US" smtClean="0"/>
              <a:pPr/>
              <a:t>7</a:t>
            </a:fld>
            <a:endParaRPr lang="en-US" smtClean="0"/>
          </a:p>
        </p:txBody>
      </p:sp>
    </p:spTree>
    <p:extLst>
      <p:ext uri="{BB962C8B-B14F-4D97-AF65-F5344CB8AC3E}">
        <p14:creationId xmlns:p14="http://schemas.microsoft.com/office/powerpoint/2010/main" xmlns="" val="14023385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p:spPr>
        <p:txBody>
          <a:bodyPr/>
          <a:lstStyle/>
          <a:p>
            <a:pPr eaLnBrk="1" hangingPunct="1"/>
            <a:endParaRPr lang="en-US" smtClean="0"/>
          </a:p>
        </p:txBody>
      </p:sp>
      <p:sp>
        <p:nvSpPr>
          <p:cNvPr id="47108" name="Slide Number Placeholder 3"/>
          <p:cNvSpPr>
            <a:spLocks noGrp="1"/>
          </p:cNvSpPr>
          <p:nvPr>
            <p:ph type="sldNum" sz="quarter" idx="5"/>
          </p:nvPr>
        </p:nvSpPr>
        <p:spPr>
          <a:noFill/>
        </p:spPr>
        <p:txBody>
          <a:bodyPr/>
          <a:lstStyle/>
          <a:p>
            <a:fld id="{A7F5E4F6-9481-4E24-9827-748A5C736647}" type="slidenum">
              <a:rPr lang="en-US" smtClean="0"/>
              <a:pPr/>
              <a:t>8</a:t>
            </a:fld>
            <a:endParaRPr lang="en-US" smtClean="0"/>
          </a:p>
        </p:txBody>
      </p:sp>
    </p:spTree>
    <p:extLst>
      <p:ext uri="{BB962C8B-B14F-4D97-AF65-F5344CB8AC3E}">
        <p14:creationId xmlns:p14="http://schemas.microsoft.com/office/powerpoint/2010/main" xmlns="" val="1473721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pPr eaLnBrk="1" hangingPunct="1"/>
            <a:endParaRPr lang="en-US" smtClean="0"/>
          </a:p>
        </p:txBody>
      </p:sp>
      <p:sp>
        <p:nvSpPr>
          <p:cNvPr id="49156" name="Slide Number Placeholder 3"/>
          <p:cNvSpPr>
            <a:spLocks noGrp="1"/>
          </p:cNvSpPr>
          <p:nvPr>
            <p:ph type="sldNum" sz="quarter" idx="5"/>
          </p:nvPr>
        </p:nvSpPr>
        <p:spPr>
          <a:noFill/>
        </p:spPr>
        <p:txBody>
          <a:bodyPr/>
          <a:lstStyle/>
          <a:p>
            <a:fld id="{7746AF0D-A14D-4BB5-AD54-0384A7012C80}" type="slidenum">
              <a:rPr lang="en-US" smtClean="0"/>
              <a:pPr/>
              <a:t>9</a:t>
            </a:fld>
            <a:endParaRPr lang="en-US" smtClean="0"/>
          </a:p>
        </p:txBody>
      </p:sp>
    </p:spTree>
    <p:extLst>
      <p:ext uri="{BB962C8B-B14F-4D97-AF65-F5344CB8AC3E}">
        <p14:creationId xmlns:p14="http://schemas.microsoft.com/office/powerpoint/2010/main" xmlns="" val="18120246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pPr eaLnBrk="1" hangingPunct="1"/>
            <a:endParaRPr lang="en-US" smtClean="0"/>
          </a:p>
        </p:txBody>
      </p:sp>
      <p:sp>
        <p:nvSpPr>
          <p:cNvPr id="50180" name="Slide Number Placeholder 3"/>
          <p:cNvSpPr>
            <a:spLocks noGrp="1"/>
          </p:cNvSpPr>
          <p:nvPr>
            <p:ph type="sldNum" sz="quarter" idx="5"/>
          </p:nvPr>
        </p:nvSpPr>
        <p:spPr>
          <a:noFill/>
        </p:spPr>
        <p:txBody>
          <a:bodyPr/>
          <a:lstStyle/>
          <a:p>
            <a:fld id="{1334CFDF-124C-41F5-A7D5-723015539231}" type="slidenum">
              <a:rPr lang="en-US" smtClean="0"/>
              <a:pPr/>
              <a:t>10</a:t>
            </a:fld>
            <a:endParaRPr lang="en-US" smtClean="0"/>
          </a:p>
        </p:txBody>
      </p:sp>
    </p:spTree>
    <p:extLst>
      <p:ext uri="{BB962C8B-B14F-4D97-AF65-F5344CB8AC3E}">
        <p14:creationId xmlns:p14="http://schemas.microsoft.com/office/powerpoint/2010/main" xmlns="" val="1216470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3A1D873-855B-4B49-B4EF-832E01D77732}" type="datetimeFigureOut">
              <a:rPr lang="en-US" smtClean="0"/>
              <a:pPr/>
              <a:t>4/13/2021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5B1A2C-B1AD-4A56-A25D-4C8CED663D9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A1D873-855B-4B49-B4EF-832E01D77732}" type="datetimeFigureOut">
              <a:rPr lang="en-US" smtClean="0"/>
              <a:pPr/>
              <a:t>4/13/2021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5B1A2C-B1AD-4A56-A25D-4C8CED663D9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A1D873-855B-4B49-B4EF-832E01D77732}" type="datetimeFigureOut">
              <a:rPr lang="en-US" smtClean="0"/>
              <a:pPr/>
              <a:t>4/13/2021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5B1A2C-B1AD-4A56-A25D-4C8CED663D9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A1D873-855B-4B49-B4EF-832E01D77732}" type="datetimeFigureOut">
              <a:rPr lang="en-US" smtClean="0"/>
              <a:pPr/>
              <a:t>4/13/2021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5B1A2C-B1AD-4A56-A25D-4C8CED663D9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A1D873-855B-4B49-B4EF-832E01D77732}" type="datetimeFigureOut">
              <a:rPr lang="en-US" smtClean="0"/>
              <a:pPr/>
              <a:t>4/13/2021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5B1A2C-B1AD-4A56-A25D-4C8CED663D9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3A1D873-855B-4B49-B4EF-832E01D77732}" type="datetimeFigureOut">
              <a:rPr lang="en-US" smtClean="0"/>
              <a:pPr/>
              <a:t>4/13/2021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5B1A2C-B1AD-4A56-A25D-4C8CED663D9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3A1D873-855B-4B49-B4EF-832E01D77732}" type="datetimeFigureOut">
              <a:rPr lang="en-US" smtClean="0"/>
              <a:pPr/>
              <a:t>4/13/2021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5B1A2C-B1AD-4A56-A25D-4C8CED663D9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3A1D873-855B-4B49-B4EF-832E01D77732}" type="datetimeFigureOut">
              <a:rPr lang="en-US" smtClean="0"/>
              <a:pPr/>
              <a:t>4/13/2021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5B1A2C-B1AD-4A56-A25D-4C8CED663D9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A1D873-855B-4B49-B4EF-832E01D77732}" type="datetimeFigureOut">
              <a:rPr lang="en-US" smtClean="0"/>
              <a:pPr/>
              <a:t>4/13/2021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5B1A2C-B1AD-4A56-A25D-4C8CED663D9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A1D873-855B-4B49-B4EF-832E01D77732}" type="datetimeFigureOut">
              <a:rPr lang="en-US" smtClean="0"/>
              <a:pPr/>
              <a:t>4/13/2021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5B1A2C-B1AD-4A56-A25D-4C8CED663D9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A1D873-855B-4B49-B4EF-832E01D77732}" type="datetimeFigureOut">
              <a:rPr lang="en-US" smtClean="0"/>
              <a:pPr/>
              <a:t>4/13/2021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5B1A2C-B1AD-4A56-A25D-4C8CED663D9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A1D873-855B-4B49-B4EF-832E01D77732}" type="datetimeFigureOut">
              <a:rPr lang="en-US" smtClean="0"/>
              <a:pPr/>
              <a:t>4/13/2021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5B1A2C-B1AD-4A56-A25D-4C8CED663D9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youtube.com/watch?v=gR3igiwaeyc" TargetMode="External"/><Relationship Id="rId2" Type="http://schemas.openxmlformats.org/officeDocument/2006/relationships/hyperlink" Target="https://www.youtube.com/watch?v=BsRSL3duSko" TargetMode="External"/><Relationship Id="rId1" Type="http://schemas.openxmlformats.org/officeDocument/2006/relationships/slideLayout" Target="../slideLayouts/slideLayout2.xml"/><Relationship Id="rId5" Type="http://schemas.openxmlformats.org/officeDocument/2006/relationships/hyperlink" Target="https://www.youtube.com/watch?v=IZfGGF-YYzY" TargetMode="External"/><Relationship Id="rId4" Type="http://schemas.openxmlformats.org/officeDocument/2006/relationships/hyperlink" Target="https://www.youtube.com/watch?v=69VF7mT4nRU"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Society</a:t>
            </a:r>
            <a:endParaRPr lang="en-US" dirty="0"/>
          </a:p>
        </p:txBody>
      </p:sp>
      <p:sp>
        <p:nvSpPr>
          <p:cNvPr id="3" name="Subtitle 2"/>
          <p:cNvSpPr>
            <a:spLocks noGrp="1"/>
          </p:cNvSpPr>
          <p:nvPr>
            <p:ph type="subTitle" idx="1"/>
          </p:nvPr>
        </p:nvSpPr>
        <p:spPr/>
        <p:txBody>
          <a:bodyPr/>
          <a:lstStyle/>
          <a:p>
            <a:r>
              <a:rPr lang="en-US" dirty="0" smtClean="0"/>
              <a:t>Chapter 4</a:t>
            </a:r>
          </a:p>
          <a:p>
            <a:r>
              <a:rPr lang="en-US" dirty="0" err="1" smtClean="0"/>
              <a:t>Macionis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050"/>
          <p:cNvSpPr>
            <a:spLocks noGrp="1" noChangeArrowheads="1"/>
          </p:cNvSpPr>
          <p:nvPr>
            <p:ph type="title"/>
          </p:nvPr>
        </p:nvSpPr>
        <p:spPr/>
        <p:txBody>
          <a:bodyPr/>
          <a:lstStyle/>
          <a:p>
            <a:pPr eaLnBrk="1" hangingPunct="1"/>
            <a:r>
              <a:rPr lang="en-US" sz="4000" smtClean="0">
                <a:solidFill>
                  <a:schemeClr val="tx1"/>
                </a:solidFill>
              </a:rPr>
              <a:t>Capitalism and Alienation</a:t>
            </a:r>
          </a:p>
        </p:txBody>
      </p:sp>
      <p:sp>
        <p:nvSpPr>
          <p:cNvPr id="24579" name="Rectangle 2051"/>
          <p:cNvSpPr>
            <a:spLocks noGrp="1" noChangeArrowheads="1"/>
          </p:cNvSpPr>
          <p:nvPr>
            <p:ph type="body" idx="1"/>
          </p:nvPr>
        </p:nvSpPr>
        <p:spPr>
          <a:xfrm>
            <a:off x="685800" y="1219200"/>
            <a:ext cx="7769225" cy="4572000"/>
          </a:xfrm>
        </p:spPr>
        <p:txBody>
          <a:bodyPr/>
          <a:lstStyle/>
          <a:p>
            <a:pPr>
              <a:lnSpc>
                <a:spcPct val="90000"/>
              </a:lnSpc>
            </a:pPr>
            <a:r>
              <a:rPr lang="en-US" sz="2800" smtClean="0"/>
              <a:t>Capitalism alienates workers in four specific ways:</a:t>
            </a:r>
          </a:p>
          <a:p>
            <a:pPr lvl="1">
              <a:lnSpc>
                <a:spcPct val="90000"/>
              </a:lnSpc>
            </a:pPr>
            <a:r>
              <a:rPr lang="en-US" smtClean="0"/>
              <a:t>From the act of working</a:t>
            </a:r>
          </a:p>
          <a:p>
            <a:pPr lvl="2">
              <a:lnSpc>
                <a:spcPct val="90000"/>
              </a:lnSpc>
            </a:pPr>
            <a:r>
              <a:rPr lang="en-US" sz="2000" smtClean="0"/>
              <a:t>Workers have no say in production; work is tedious and repetitive.</a:t>
            </a:r>
          </a:p>
          <a:p>
            <a:pPr lvl="1">
              <a:lnSpc>
                <a:spcPct val="90000"/>
              </a:lnSpc>
            </a:pPr>
            <a:r>
              <a:rPr lang="en-US" smtClean="0"/>
              <a:t>From the products of work</a:t>
            </a:r>
          </a:p>
          <a:p>
            <a:pPr lvl="2">
              <a:lnSpc>
                <a:spcPct val="90000"/>
              </a:lnSpc>
            </a:pPr>
            <a:r>
              <a:rPr lang="en-US" sz="2000" smtClean="0"/>
              <a:t>Workers have no ownership in the product that is sold for profit.</a:t>
            </a:r>
          </a:p>
          <a:p>
            <a:pPr lvl="1">
              <a:lnSpc>
                <a:spcPct val="90000"/>
              </a:lnSpc>
            </a:pPr>
            <a:r>
              <a:rPr lang="en-US" smtClean="0"/>
              <a:t>From other workers</a:t>
            </a:r>
          </a:p>
          <a:p>
            <a:pPr lvl="2">
              <a:lnSpc>
                <a:spcPct val="90000"/>
              </a:lnSpc>
            </a:pPr>
            <a:r>
              <a:rPr lang="en-US" sz="2000" smtClean="0"/>
              <a:t>Work is competitive rather than cooperative.</a:t>
            </a:r>
          </a:p>
          <a:p>
            <a:pPr lvl="1">
              <a:lnSpc>
                <a:spcPct val="90000"/>
              </a:lnSpc>
            </a:pPr>
            <a:r>
              <a:rPr lang="en-US" smtClean="0"/>
              <a:t>From human potential</a:t>
            </a:r>
          </a:p>
          <a:p>
            <a:pPr lvl="2">
              <a:lnSpc>
                <a:spcPct val="90000"/>
              </a:lnSpc>
            </a:pPr>
            <a:r>
              <a:rPr lang="en-US" sz="2000" smtClean="0"/>
              <a:t>Workers deny, not fulfill themselves in their work.</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026"/>
          <p:cNvSpPr>
            <a:spLocks noGrp="1" noChangeArrowheads="1"/>
          </p:cNvSpPr>
          <p:nvPr>
            <p:ph type="title"/>
          </p:nvPr>
        </p:nvSpPr>
        <p:spPr/>
        <p:txBody>
          <a:bodyPr/>
          <a:lstStyle/>
          <a:p>
            <a:pPr eaLnBrk="1" hangingPunct="1"/>
            <a:r>
              <a:rPr lang="en-US" sz="4000" smtClean="0"/>
              <a:t>Revolution</a:t>
            </a:r>
          </a:p>
        </p:txBody>
      </p:sp>
      <p:sp>
        <p:nvSpPr>
          <p:cNvPr id="25603" name="Rectangle 1027"/>
          <p:cNvSpPr>
            <a:spLocks noGrp="1" noChangeArrowheads="1"/>
          </p:cNvSpPr>
          <p:nvPr>
            <p:ph type="body" idx="1"/>
          </p:nvPr>
        </p:nvSpPr>
        <p:spPr>
          <a:xfrm>
            <a:off x="688975" y="1371600"/>
            <a:ext cx="7769225" cy="5029200"/>
          </a:xfrm>
        </p:spPr>
        <p:txBody>
          <a:bodyPr>
            <a:normAutofit/>
          </a:bodyPr>
          <a:lstStyle/>
          <a:p>
            <a:pPr eaLnBrk="1" hangingPunct="1">
              <a:lnSpc>
                <a:spcPct val="90000"/>
              </a:lnSpc>
              <a:spcBef>
                <a:spcPct val="50000"/>
              </a:spcBef>
            </a:pPr>
            <a:r>
              <a:rPr lang="en-US" sz="2800" dirty="0" smtClean="0"/>
              <a:t>The only way out of capitalism is to remake society.</a:t>
            </a:r>
          </a:p>
          <a:p>
            <a:pPr eaLnBrk="1" hangingPunct="1">
              <a:lnSpc>
                <a:spcPct val="90000"/>
              </a:lnSpc>
              <a:spcBef>
                <a:spcPct val="50000"/>
              </a:spcBef>
            </a:pPr>
            <a:r>
              <a:rPr lang="en-US" sz="2800" dirty="0" smtClean="0"/>
              <a:t>Socialism is a system of production that could provide for the social needs of all.</a:t>
            </a:r>
          </a:p>
          <a:p>
            <a:pPr eaLnBrk="1" hangingPunct="1">
              <a:lnSpc>
                <a:spcPct val="90000"/>
              </a:lnSpc>
              <a:spcBef>
                <a:spcPct val="50000"/>
              </a:spcBef>
            </a:pPr>
            <a:r>
              <a:rPr lang="en-US" sz="2800" dirty="0" smtClean="0"/>
              <a:t>Marx believed that the working majority would realize they held the key to a better future.</a:t>
            </a:r>
          </a:p>
          <a:p>
            <a:pPr eaLnBrk="1" hangingPunct="1">
              <a:lnSpc>
                <a:spcPct val="90000"/>
              </a:lnSpc>
              <a:spcBef>
                <a:spcPct val="50000"/>
              </a:spcBef>
            </a:pPr>
            <a:r>
              <a:rPr lang="en-US" sz="2800" dirty="0" smtClean="0"/>
              <a:t>The change would be revolutionary and perhaps even violent.</a:t>
            </a:r>
          </a:p>
          <a:p>
            <a:pPr eaLnBrk="1" hangingPunct="1">
              <a:lnSpc>
                <a:spcPct val="90000"/>
              </a:lnSpc>
              <a:spcBef>
                <a:spcPct val="50000"/>
              </a:spcBef>
            </a:pPr>
            <a:r>
              <a:rPr lang="en-US" sz="2800" dirty="0" smtClean="0"/>
              <a:t>Marx believed a socialist society would end class conflict.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0" y="152400"/>
            <a:ext cx="9144000" cy="914400"/>
          </a:xfrm>
        </p:spPr>
        <p:txBody>
          <a:bodyPr/>
          <a:lstStyle/>
          <a:p>
            <a:pPr eaLnBrk="1" hangingPunct="1"/>
            <a:r>
              <a:rPr lang="en-US" smtClean="0"/>
              <a:t>Max Weber</a:t>
            </a:r>
          </a:p>
        </p:txBody>
      </p:sp>
      <p:sp>
        <p:nvSpPr>
          <p:cNvPr id="26627" name="Rectangle 3"/>
          <p:cNvSpPr>
            <a:spLocks noGrp="1" noChangeArrowheads="1"/>
          </p:cNvSpPr>
          <p:nvPr>
            <p:ph type="body" idx="1"/>
          </p:nvPr>
        </p:nvSpPr>
        <p:spPr>
          <a:xfrm>
            <a:off x="685800" y="1371600"/>
            <a:ext cx="7769225" cy="4343400"/>
          </a:xfrm>
        </p:spPr>
        <p:txBody>
          <a:bodyPr>
            <a:normAutofit/>
          </a:bodyPr>
          <a:lstStyle/>
          <a:p>
            <a:pPr>
              <a:spcBef>
                <a:spcPct val="50000"/>
              </a:spcBef>
            </a:pPr>
            <a:r>
              <a:rPr lang="en-US" sz="2800" u="sng" dirty="0" smtClean="0"/>
              <a:t>Idealism</a:t>
            </a:r>
            <a:r>
              <a:rPr lang="en-US" sz="2800" dirty="0" smtClean="0"/>
              <a:t>: Ideas shape society</a:t>
            </a:r>
            <a:endParaRPr lang="en-US" sz="2800" u="sng" dirty="0" smtClean="0"/>
          </a:p>
          <a:p>
            <a:pPr>
              <a:spcBef>
                <a:spcPct val="50000"/>
              </a:spcBef>
            </a:pPr>
            <a:r>
              <a:rPr lang="en-US" sz="2800" u="sng" dirty="0" smtClean="0"/>
              <a:t>Rationalization of society</a:t>
            </a:r>
            <a:r>
              <a:rPr lang="en-US" sz="2800" dirty="0" smtClean="0"/>
              <a:t>–The historical change from </a:t>
            </a:r>
            <a:r>
              <a:rPr lang="en-US" sz="2800" b="1" dirty="0" smtClean="0"/>
              <a:t>tradition to rationality </a:t>
            </a:r>
            <a:r>
              <a:rPr lang="en-US" sz="2800" dirty="0" smtClean="0"/>
              <a:t>as the main type of human thought.</a:t>
            </a:r>
          </a:p>
          <a:p>
            <a:pPr>
              <a:spcBef>
                <a:spcPct val="50000"/>
              </a:spcBef>
            </a:pPr>
            <a:r>
              <a:rPr lang="en-US" sz="2800" dirty="0" smtClean="0"/>
              <a:t>The </a:t>
            </a:r>
            <a:r>
              <a:rPr lang="en-US" sz="2800" b="1" dirty="0" smtClean="0"/>
              <a:t>willingness to adopt the latest technology</a:t>
            </a:r>
            <a:r>
              <a:rPr lang="en-US" sz="2800" dirty="0" smtClean="0"/>
              <a:t> is a strong indicator of how rationalized a society is.</a:t>
            </a:r>
          </a:p>
          <a:p>
            <a:pPr>
              <a:spcBef>
                <a:spcPct val="50000"/>
              </a:spcBef>
            </a:pPr>
            <a:r>
              <a:rPr lang="en-US" sz="2800" b="1" dirty="0" smtClean="0"/>
              <a:t>Why are some societies more eager than others to adopt new technology?</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026"/>
          <p:cNvSpPr>
            <a:spLocks noGrp="1" noChangeArrowheads="1"/>
          </p:cNvSpPr>
          <p:nvPr>
            <p:ph type="title"/>
          </p:nvPr>
        </p:nvSpPr>
        <p:spPr>
          <a:xfrm>
            <a:off x="0" y="152400"/>
            <a:ext cx="9144000" cy="914400"/>
          </a:xfrm>
        </p:spPr>
        <p:txBody>
          <a:bodyPr/>
          <a:lstStyle/>
          <a:p>
            <a:pPr eaLnBrk="1" hangingPunct="1"/>
            <a:r>
              <a:rPr lang="en-US" smtClean="0"/>
              <a:t>Max Weber</a:t>
            </a:r>
          </a:p>
        </p:txBody>
      </p:sp>
      <p:sp>
        <p:nvSpPr>
          <p:cNvPr id="27651" name="Rectangle 1027"/>
          <p:cNvSpPr>
            <a:spLocks noGrp="1" noChangeArrowheads="1"/>
          </p:cNvSpPr>
          <p:nvPr>
            <p:ph type="body" idx="1"/>
          </p:nvPr>
        </p:nvSpPr>
        <p:spPr>
          <a:xfrm>
            <a:off x="688975" y="1371600"/>
            <a:ext cx="7769225" cy="4343400"/>
          </a:xfrm>
        </p:spPr>
        <p:txBody>
          <a:bodyPr/>
          <a:lstStyle/>
          <a:p>
            <a:r>
              <a:rPr lang="en-US" sz="2800" dirty="0" smtClean="0"/>
              <a:t>Claimed that the key to the birth of industrial capitalism lay in the </a:t>
            </a:r>
            <a:r>
              <a:rPr lang="en-US" sz="2800" b="1" dirty="0" smtClean="0"/>
              <a:t>Protestant Reformation</a:t>
            </a:r>
            <a:r>
              <a:rPr lang="en-US" sz="2800" dirty="0" smtClean="0"/>
              <a:t>. </a:t>
            </a:r>
          </a:p>
          <a:p>
            <a:r>
              <a:rPr lang="en-US" sz="2800" dirty="0" smtClean="0"/>
              <a:t>Industrial capitalism is the major outcome of Calvinism.</a:t>
            </a:r>
          </a:p>
          <a:p>
            <a:r>
              <a:rPr lang="en-US" sz="2800" dirty="0" smtClean="0"/>
              <a:t>The Calvinist idea of predestination</a:t>
            </a:r>
          </a:p>
          <a:p>
            <a:pPr lvl="1"/>
            <a:r>
              <a:rPr lang="en-US" sz="2400" dirty="0" smtClean="0"/>
              <a:t>Worldly prosperity is a sign of God's grace.</a:t>
            </a:r>
          </a:p>
          <a:p>
            <a:pPr lvl="1"/>
            <a:r>
              <a:rPr lang="en-US" sz="2400" dirty="0" smtClean="0"/>
              <a:t>Poverty is a sign of God's rejection.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026"/>
          <p:cNvSpPr>
            <a:spLocks noGrp="1" noChangeArrowheads="1"/>
          </p:cNvSpPr>
          <p:nvPr>
            <p:ph type="title"/>
          </p:nvPr>
        </p:nvSpPr>
        <p:spPr>
          <a:xfrm>
            <a:off x="0" y="304800"/>
            <a:ext cx="9144000" cy="1524000"/>
          </a:xfrm>
        </p:spPr>
        <p:txBody>
          <a:bodyPr/>
          <a:lstStyle/>
          <a:p>
            <a:pPr eaLnBrk="1" hangingPunct="1"/>
            <a:r>
              <a:rPr lang="en-US" sz="3600" dirty="0" smtClean="0"/>
              <a:t>Weber’s Rational Social Organization</a:t>
            </a:r>
            <a:br>
              <a:rPr lang="en-US" sz="3600" dirty="0" smtClean="0"/>
            </a:br>
            <a:r>
              <a:rPr lang="en-US" sz="2400" dirty="0" smtClean="0"/>
              <a:t>Distinctive social institutions that see </a:t>
            </a:r>
            <a:br>
              <a:rPr lang="en-US" sz="2400" dirty="0" smtClean="0"/>
            </a:br>
            <a:r>
              <a:rPr lang="en-US" sz="2400" dirty="0" smtClean="0"/>
              <a:t>to meeting the demands of a growing, complex society</a:t>
            </a:r>
            <a:endParaRPr lang="en-US" sz="4000" dirty="0" smtClean="0"/>
          </a:p>
        </p:txBody>
      </p:sp>
      <p:sp>
        <p:nvSpPr>
          <p:cNvPr id="29699" name="Rectangle 1027"/>
          <p:cNvSpPr>
            <a:spLocks noGrp="1" noChangeArrowheads="1"/>
          </p:cNvSpPr>
          <p:nvPr>
            <p:ph type="body" idx="1"/>
          </p:nvPr>
        </p:nvSpPr>
        <p:spPr>
          <a:xfrm>
            <a:off x="1143000" y="1981200"/>
            <a:ext cx="6781800" cy="4419600"/>
          </a:xfrm>
        </p:spPr>
        <p:txBody>
          <a:bodyPr/>
          <a:lstStyle/>
          <a:p>
            <a:pPr marL="609600" indent="-609600" eaLnBrk="1" hangingPunct="1">
              <a:lnSpc>
                <a:spcPct val="90000"/>
              </a:lnSpc>
              <a:buFontTx/>
              <a:buNone/>
            </a:pPr>
            <a:r>
              <a:rPr lang="en-US" sz="2800" dirty="0" smtClean="0"/>
              <a:t>Seven characteristics:</a:t>
            </a:r>
          </a:p>
          <a:p>
            <a:pPr marL="609600" indent="-609600" eaLnBrk="1" hangingPunct="1">
              <a:lnSpc>
                <a:spcPct val="90000"/>
              </a:lnSpc>
              <a:buFontTx/>
              <a:buAutoNum type="arabicPeriod"/>
            </a:pPr>
            <a:r>
              <a:rPr lang="en-US" sz="2800" dirty="0" smtClean="0"/>
              <a:t>Distinctive social institutions</a:t>
            </a:r>
          </a:p>
          <a:p>
            <a:pPr marL="609600" indent="-609600" eaLnBrk="1" hangingPunct="1">
              <a:lnSpc>
                <a:spcPct val="90000"/>
              </a:lnSpc>
              <a:buFontTx/>
              <a:buAutoNum type="arabicPeriod"/>
            </a:pPr>
            <a:r>
              <a:rPr lang="en-US" sz="2800" dirty="0" smtClean="0"/>
              <a:t>Large-scale organization</a:t>
            </a:r>
          </a:p>
          <a:p>
            <a:pPr marL="609600" indent="-609600" eaLnBrk="1" hangingPunct="1">
              <a:lnSpc>
                <a:spcPct val="90000"/>
              </a:lnSpc>
              <a:buFontTx/>
              <a:buAutoNum type="arabicPeriod"/>
            </a:pPr>
            <a:r>
              <a:rPr lang="en-US" sz="2800" dirty="0" smtClean="0"/>
              <a:t>Specialized tasks</a:t>
            </a:r>
          </a:p>
          <a:p>
            <a:pPr marL="609600" indent="-609600" eaLnBrk="1" hangingPunct="1">
              <a:lnSpc>
                <a:spcPct val="90000"/>
              </a:lnSpc>
              <a:buFontTx/>
              <a:buAutoNum type="arabicPeriod"/>
            </a:pPr>
            <a:r>
              <a:rPr lang="en-US" sz="2800" dirty="0" smtClean="0"/>
              <a:t>Personal discipline</a:t>
            </a:r>
          </a:p>
          <a:p>
            <a:pPr marL="609600" indent="-609600" eaLnBrk="1" hangingPunct="1">
              <a:lnSpc>
                <a:spcPct val="90000"/>
              </a:lnSpc>
              <a:buFontTx/>
              <a:buAutoNum type="arabicPeriod"/>
            </a:pPr>
            <a:r>
              <a:rPr lang="en-US" sz="2800" dirty="0" smtClean="0"/>
              <a:t>Awareness of time</a:t>
            </a:r>
          </a:p>
          <a:p>
            <a:pPr marL="609600" indent="-609600" eaLnBrk="1" hangingPunct="1">
              <a:lnSpc>
                <a:spcPct val="90000"/>
              </a:lnSpc>
              <a:buFontTx/>
              <a:buAutoNum type="arabicPeriod"/>
            </a:pPr>
            <a:r>
              <a:rPr lang="en-US" sz="2800" dirty="0" smtClean="0"/>
              <a:t>Technical competence</a:t>
            </a:r>
          </a:p>
          <a:p>
            <a:pPr marL="609600" indent="-609600" eaLnBrk="1" hangingPunct="1">
              <a:lnSpc>
                <a:spcPct val="90000"/>
              </a:lnSpc>
              <a:buFontTx/>
              <a:buAutoNum type="arabicPeriod"/>
            </a:pPr>
            <a:r>
              <a:rPr lang="en-US" sz="2800" dirty="0" smtClean="0"/>
              <a:t>Impersonality</a:t>
            </a:r>
          </a:p>
          <a:p>
            <a:pPr marL="609600" indent="-609600" eaLnBrk="1" hangingPunct="1">
              <a:lnSpc>
                <a:spcPct val="90000"/>
              </a:lnSpc>
              <a:buFontTx/>
              <a:buNone/>
            </a:pPr>
            <a:r>
              <a:rPr lang="en-US" sz="2800" dirty="0" smtClean="0"/>
              <a:t>Expressed in bureaucracy and capitalism</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Emile Durkheim</a:t>
            </a:r>
            <a:endParaRPr lang="en-US" dirty="0"/>
          </a:p>
        </p:txBody>
      </p:sp>
      <p:sp>
        <p:nvSpPr>
          <p:cNvPr id="3" name="Content Placeholder 2"/>
          <p:cNvSpPr>
            <a:spLocks noGrp="1"/>
          </p:cNvSpPr>
          <p:nvPr>
            <p:ph idx="1"/>
          </p:nvPr>
        </p:nvSpPr>
        <p:spPr/>
        <p:txBody>
          <a:bodyPr>
            <a:normAutofit fontScale="92500" lnSpcReduction="20000"/>
          </a:bodyPr>
          <a:lstStyle/>
          <a:p>
            <a:pPr>
              <a:lnSpc>
                <a:spcPct val="90000"/>
              </a:lnSpc>
              <a:buNone/>
            </a:pPr>
            <a:r>
              <a:rPr lang="en-US" sz="2800" dirty="0" smtClean="0"/>
              <a:t>“To love society is to love something beyond ourselves”</a:t>
            </a:r>
          </a:p>
          <a:p>
            <a:pPr>
              <a:lnSpc>
                <a:spcPct val="90000"/>
              </a:lnSpc>
            </a:pPr>
            <a:r>
              <a:rPr lang="en-US" sz="2800" u="sng" dirty="0" smtClean="0"/>
              <a:t>Society</a:t>
            </a:r>
            <a:endParaRPr lang="en-US" sz="2800" dirty="0" smtClean="0"/>
          </a:p>
          <a:p>
            <a:pPr lvl="1">
              <a:lnSpc>
                <a:spcPct val="90000"/>
              </a:lnSpc>
            </a:pPr>
            <a:r>
              <a:rPr lang="en-US" sz="2400" dirty="0" smtClean="0"/>
              <a:t>More than individuals</a:t>
            </a:r>
          </a:p>
          <a:p>
            <a:pPr lvl="2">
              <a:lnSpc>
                <a:spcPct val="90000"/>
              </a:lnSpc>
            </a:pPr>
            <a:r>
              <a:rPr lang="en-US" dirty="0" smtClean="0"/>
              <a:t>Society has a</a:t>
            </a:r>
            <a:r>
              <a:rPr lang="en-US" i="1" dirty="0" smtClean="0"/>
              <a:t> </a:t>
            </a:r>
            <a:r>
              <a:rPr lang="en-US" dirty="0" smtClean="0"/>
              <a:t>life of its own, beyond our personal experiences</a:t>
            </a:r>
            <a:endParaRPr lang="en-US" i="1" dirty="0" smtClean="0"/>
          </a:p>
          <a:p>
            <a:pPr>
              <a:lnSpc>
                <a:spcPct val="90000"/>
              </a:lnSpc>
            </a:pPr>
            <a:r>
              <a:rPr lang="en-US" sz="2800" u="sng" dirty="0" smtClean="0"/>
              <a:t>Social facts</a:t>
            </a:r>
          </a:p>
          <a:p>
            <a:pPr lvl="1"/>
            <a:r>
              <a:rPr lang="en-US" dirty="0" smtClean="0"/>
              <a:t>Cultural norms, values, and beliefs—exist as established structures, or </a:t>
            </a:r>
            <a:r>
              <a:rPr lang="en-US" i="1" dirty="0" smtClean="0"/>
              <a:t>social facts</a:t>
            </a:r>
            <a:endParaRPr lang="en-US" sz="6800" dirty="0" smtClean="0"/>
          </a:p>
          <a:p>
            <a:pPr lvl="1">
              <a:lnSpc>
                <a:spcPct val="90000"/>
              </a:lnSpc>
            </a:pPr>
            <a:r>
              <a:rPr lang="en-US" sz="2400" dirty="0" smtClean="0"/>
              <a:t>Social facts- Any patterns rooted in society rather than the experience of individuals</a:t>
            </a:r>
          </a:p>
          <a:p>
            <a:pPr lvl="2">
              <a:lnSpc>
                <a:spcPct val="90000"/>
              </a:lnSpc>
            </a:pPr>
            <a:r>
              <a:rPr lang="en-US" dirty="0" smtClean="0"/>
              <a:t>Society has an “objective reality” beyond our own subjective perceptions of the world</a:t>
            </a:r>
          </a:p>
          <a:p>
            <a:pPr lvl="3">
              <a:lnSpc>
                <a:spcPct val="90000"/>
              </a:lnSpc>
            </a:pPr>
            <a:r>
              <a:rPr lang="en-US" sz="2400" dirty="0" smtClean="0"/>
              <a:t>Examples: Norms, values, religious beliefs, and rituals</a:t>
            </a:r>
          </a:p>
          <a:p>
            <a:pPr lvl="2">
              <a:lnSpc>
                <a:spcPct val="90000"/>
              </a:lnSpc>
            </a:pPr>
            <a:r>
              <a:rPr lang="en-US" dirty="0" smtClean="0"/>
              <a:t>Power to guide our thoughts and actions (pull of morality)</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Emile Durkheim</a:t>
            </a:r>
            <a:endParaRPr lang="en-US" dirty="0"/>
          </a:p>
        </p:txBody>
      </p:sp>
      <p:sp>
        <p:nvSpPr>
          <p:cNvPr id="3" name="Content Placeholder 2"/>
          <p:cNvSpPr>
            <a:spLocks noGrp="1"/>
          </p:cNvSpPr>
          <p:nvPr>
            <p:ph idx="1"/>
          </p:nvPr>
        </p:nvSpPr>
        <p:spPr/>
        <p:txBody>
          <a:bodyPr>
            <a:normAutofit lnSpcReduction="10000"/>
          </a:bodyPr>
          <a:lstStyle/>
          <a:p>
            <a:r>
              <a:rPr lang="en-US" dirty="0" smtClean="0"/>
              <a:t>Durkheim turned to the concept of </a:t>
            </a:r>
            <a:r>
              <a:rPr lang="en-US" i="1" dirty="0" smtClean="0"/>
              <a:t>function. </a:t>
            </a:r>
          </a:p>
          <a:p>
            <a:endParaRPr lang="en-US" i="1" dirty="0" smtClean="0"/>
          </a:p>
          <a:p>
            <a:r>
              <a:rPr lang="en-US" i="1" dirty="0" smtClean="0"/>
              <a:t>The significance of any social fact, he </a:t>
            </a:r>
            <a:r>
              <a:rPr lang="en-US" dirty="0" smtClean="0"/>
              <a:t>explained, is more than what individuals see in their immediate lives; </a:t>
            </a:r>
            <a:r>
              <a:rPr lang="en-US" b="1" dirty="0" smtClean="0"/>
              <a:t>social facts help along the operation of society as a whole</a:t>
            </a:r>
            <a:r>
              <a:rPr lang="en-US" dirty="0" smtClean="0"/>
              <a:t>.</a:t>
            </a:r>
          </a:p>
          <a:p>
            <a:r>
              <a:rPr lang="en-US" dirty="0" smtClean="0"/>
              <a:t>Our personalities are also shaped by society</a:t>
            </a:r>
          </a:p>
          <a:p>
            <a:pPr lvl="1"/>
            <a:r>
              <a:rPr lang="en-US" dirty="0" smtClean="0"/>
              <a:t>Cultural values are not only </a:t>
            </a:r>
            <a:r>
              <a:rPr lang="en-US" smtClean="0"/>
              <a:t>outside ourselves but </a:t>
            </a:r>
            <a:r>
              <a:rPr lang="en-US" dirty="0" smtClean="0"/>
              <a:t>also inside us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Emile Durkheim</a:t>
            </a:r>
            <a:endParaRPr lang="en-US" dirty="0"/>
          </a:p>
        </p:txBody>
      </p:sp>
      <p:sp>
        <p:nvSpPr>
          <p:cNvPr id="3" name="Content Placeholder 2"/>
          <p:cNvSpPr>
            <a:spLocks noGrp="1"/>
          </p:cNvSpPr>
          <p:nvPr>
            <p:ph idx="1"/>
          </p:nvPr>
        </p:nvSpPr>
        <p:spPr/>
        <p:txBody>
          <a:bodyPr/>
          <a:lstStyle/>
          <a:p>
            <a:pPr>
              <a:spcBef>
                <a:spcPct val="50000"/>
              </a:spcBef>
            </a:pPr>
            <a:r>
              <a:rPr lang="en-US" dirty="0" smtClean="0"/>
              <a:t>Warned that modern society creates </a:t>
            </a:r>
            <a:r>
              <a:rPr lang="en-US" u="sng" dirty="0" smtClean="0"/>
              <a:t>anomie</a:t>
            </a:r>
            <a:r>
              <a:rPr lang="en-US" dirty="0" smtClean="0"/>
              <a:t>–A condition in which society provides little moral guidance to individuals</a:t>
            </a:r>
            <a:endParaRPr lang="en-US" i="1" dirty="0" smtClean="0"/>
          </a:p>
          <a:p>
            <a:pPr>
              <a:spcBef>
                <a:spcPct val="50000"/>
              </a:spcBef>
            </a:pPr>
            <a:r>
              <a:rPr lang="en-US" u="sng" dirty="0" smtClean="0"/>
              <a:t>Mechanical solidarity</a:t>
            </a:r>
            <a:r>
              <a:rPr lang="en-US" dirty="0" smtClean="0"/>
              <a:t>–Social bonds based on common sentiment and shared moral values that are common among members of preindustrial societies</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Emile Durkheim</a:t>
            </a:r>
            <a:endParaRPr lang="en-US" dirty="0"/>
          </a:p>
        </p:txBody>
      </p:sp>
      <p:sp>
        <p:nvSpPr>
          <p:cNvPr id="3" name="Content Placeholder 2"/>
          <p:cNvSpPr>
            <a:spLocks noGrp="1"/>
          </p:cNvSpPr>
          <p:nvPr>
            <p:ph idx="1"/>
          </p:nvPr>
        </p:nvSpPr>
        <p:spPr/>
        <p:txBody>
          <a:bodyPr/>
          <a:lstStyle/>
          <a:p>
            <a:pPr>
              <a:spcBef>
                <a:spcPct val="50000"/>
              </a:spcBef>
            </a:pPr>
            <a:r>
              <a:rPr lang="en-US" u="sng" dirty="0" smtClean="0"/>
              <a:t>Organic solidarity</a:t>
            </a:r>
            <a:r>
              <a:rPr lang="en-US" dirty="0" smtClean="0"/>
              <a:t>–Social bonds based on specialization and interdependence that are strong within industrial societies</a:t>
            </a:r>
          </a:p>
          <a:p>
            <a:pPr>
              <a:spcBef>
                <a:spcPct val="50000"/>
              </a:spcBef>
            </a:pPr>
            <a:r>
              <a:rPr lang="en-US" dirty="0" smtClean="0"/>
              <a:t>Key to the change is an expanding </a:t>
            </a:r>
            <a:r>
              <a:rPr lang="en-US" u="sng" dirty="0" smtClean="0"/>
              <a:t>division of labor</a:t>
            </a:r>
            <a:r>
              <a:rPr lang="en-US" dirty="0" smtClean="0"/>
              <a:t>–Specialization of economic activity</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Emile Durkheim</a:t>
            </a:r>
            <a:endParaRPr lang="en-US" dirty="0"/>
          </a:p>
        </p:txBody>
      </p:sp>
      <p:sp>
        <p:nvSpPr>
          <p:cNvPr id="3" name="Content Placeholder 2"/>
          <p:cNvSpPr>
            <a:spLocks noGrp="1"/>
          </p:cNvSpPr>
          <p:nvPr>
            <p:ph idx="1"/>
          </p:nvPr>
        </p:nvSpPr>
        <p:spPr/>
        <p:txBody>
          <a:bodyPr/>
          <a:lstStyle/>
          <a:p>
            <a:r>
              <a:rPr lang="en-US" dirty="0" smtClean="0"/>
              <a:t>Modern society relies more on functional interdependence and less on moral consensus</a:t>
            </a:r>
          </a:p>
          <a:p>
            <a:r>
              <a:rPr lang="en-US" dirty="0" smtClean="0"/>
              <a:t>Durkheim’s dilemma</a:t>
            </a:r>
          </a:p>
          <a:p>
            <a:pPr lvl="1"/>
            <a:r>
              <a:rPr lang="en-US" dirty="0" smtClean="0"/>
              <a:t>As societies get more technologically advanced, there is more need for individual freedom, leading to more isolation and anomie (</a:t>
            </a:r>
            <a:r>
              <a:rPr lang="en-US" dirty="0" err="1" smtClean="0"/>
              <a:t>normlessness</a:t>
            </a:r>
            <a:r>
              <a:rPr lang="en-US" dirty="0" smtClean="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0" y="381000"/>
            <a:ext cx="9144000" cy="1447800"/>
          </a:xfrm>
        </p:spPr>
        <p:txBody>
          <a:bodyPr>
            <a:normAutofit/>
          </a:bodyPr>
          <a:lstStyle/>
          <a:p>
            <a:pPr eaLnBrk="1" hangingPunct="1"/>
            <a:r>
              <a:rPr lang="en-US" dirty="0" smtClean="0">
                <a:solidFill>
                  <a:schemeClr val="tx1"/>
                </a:solidFill>
              </a:rPr>
              <a:t>Visions of Society</a:t>
            </a:r>
            <a:r>
              <a:rPr lang="en-US" sz="5400" dirty="0" smtClean="0">
                <a:solidFill>
                  <a:schemeClr val="tx1"/>
                </a:solidFill>
              </a:rPr>
              <a:t/>
            </a:r>
            <a:br>
              <a:rPr lang="en-US" sz="5400" dirty="0" smtClean="0">
                <a:solidFill>
                  <a:schemeClr val="tx1"/>
                </a:solidFill>
              </a:rPr>
            </a:br>
            <a:endParaRPr lang="en-US" sz="2400" dirty="0" smtClean="0">
              <a:solidFill>
                <a:schemeClr val="tx1"/>
              </a:solidFill>
            </a:endParaRPr>
          </a:p>
        </p:txBody>
      </p:sp>
      <p:sp>
        <p:nvSpPr>
          <p:cNvPr id="14339" name="Rectangle 3"/>
          <p:cNvSpPr>
            <a:spLocks noGrp="1" noChangeArrowheads="1"/>
          </p:cNvSpPr>
          <p:nvPr>
            <p:ph type="body" idx="1"/>
          </p:nvPr>
        </p:nvSpPr>
        <p:spPr>
          <a:xfrm>
            <a:off x="688975" y="1371600"/>
            <a:ext cx="7769225" cy="5257800"/>
          </a:xfrm>
        </p:spPr>
        <p:txBody>
          <a:bodyPr/>
          <a:lstStyle/>
          <a:p>
            <a:pPr>
              <a:lnSpc>
                <a:spcPct val="90000"/>
              </a:lnSpc>
              <a:buNone/>
            </a:pPr>
            <a:r>
              <a:rPr lang="en-US" sz="2800" dirty="0" smtClean="0">
                <a:solidFill>
                  <a:schemeClr val="tx1"/>
                </a:solidFill>
              </a:rPr>
              <a:t>Four diverse perspectives on what accounts </a:t>
            </a:r>
            <a:br>
              <a:rPr lang="en-US" sz="2800" dirty="0" smtClean="0">
                <a:solidFill>
                  <a:schemeClr val="tx1"/>
                </a:solidFill>
              </a:rPr>
            </a:br>
            <a:r>
              <a:rPr lang="en-US" sz="2800" dirty="0" smtClean="0">
                <a:solidFill>
                  <a:schemeClr val="tx1"/>
                </a:solidFill>
              </a:rPr>
              <a:t>for social change and societal evolution</a:t>
            </a:r>
            <a:endParaRPr lang="en-US" sz="2800" dirty="0" smtClean="0"/>
          </a:p>
          <a:p>
            <a:pPr>
              <a:lnSpc>
                <a:spcPct val="90000"/>
              </a:lnSpc>
            </a:pPr>
            <a:r>
              <a:rPr lang="en-US" sz="2800" dirty="0" smtClean="0"/>
              <a:t>Gerhard </a:t>
            </a:r>
            <a:r>
              <a:rPr lang="en-US" sz="2800" dirty="0" err="1" smtClean="0"/>
              <a:t>Lenski</a:t>
            </a:r>
            <a:endParaRPr lang="en-US" sz="2800" dirty="0" smtClean="0"/>
          </a:p>
          <a:p>
            <a:pPr lvl="1">
              <a:lnSpc>
                <a:spcPct val="90000"/>
              </a:lnSpc>
            </a:pPr>
            <a:r>
              <a:rPr lang="en-US" sz="2400" dirty="0" smtClean="0"/>
              <a:t>Society and technology</a:t>
            </a:r>
          </a:p>
          <a:p>
            <a:pPr>
              <a:lnSpc>
                <a:spcPct val="90000"/>
              </a:lnSpc>
            </a:pPr>
            <a:r>
              <a:rPr lang="en-US" sz="2800" dirty="0" smtClean="0"/>
              <a:t>Karl Marx</a:t>
            </a:r>
          </a:p>
          <a:p>
            <a:pPr lvl="1">
              <a:lnSpc>
                <a:spcPct val="90000"/>
              </a:lnSpc>
            </a:pPr>
            <a:r>
              <a:rPr lang="en-US" sz="2400" dirty="0" smtClean="0"/>
              <a:t>Economics, Society in conflict</a:t>
            </a:r>
          </a:p>
          <a:p>
            <a:pPr>
              <a:lnSpc>
                <a:spcPct val="90000"/>
              </a:lnSpc>
            </a:pPr>
            <a:r>
              <a:rPr lang="en-US" sz="2800" dirty="0" smtClean="0"/>
              <a:t>Max Weber</a:t>
            </a:r>
          </a:p>
          <a:p>
            <a:pPr lvl="1">
              <a:lnSpc>
                <a:spcPct val="90000"/>
              </a:lnSpc>
            </a:pPr>
            <a:r>
              <a:rPr lang="en-US" sz="2400" dirty="0" smtClean="0"/>
              <a:t>The power of ideas shapes society  and rationality</a:t>
            </a:r>
          </a:p>
          <a:p>
            <a:pPr>
              <a:lnSpc>
                <a:spcPct val="90000"/>
              </a:lnSpc>
            </a:pPr>
            <a:r>
              <a:rPr lang="en-US" sz="2800" dirty="0" smtClean="0"/>
              <a:t>Emile Durkheim</a:t>
            </a:r>
          </a:p>
          <a:p>
            <a:pPr lvl="1">
              <a:lnSpc>
                <a:spcPct val="90000"/>
              </a:lnSpc>
            </a:pPr>
            <a:r>
              <a:rPr lang="en-US" sz="2400" dirty="0" smtClean="0"/>
              <a:t>How traditional and modern societies hang together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Summary Presentation</a:t>
            </a:r>
            <a:endParaRPr lang="en-US" dirty="0"/>
          </a:p>
        </p:txBody>
      </p:sp>
      <p:sp>
        <p:nvSpPr>
          <p:cNvPr id="3" name="Content Placeholder 2"/>
          <p:cNvSpPr>
            <a:spLocks noGrp="1"/>
          </p:cNvSpPr>
          <p:nvPr>
            <p:ph idx="1"/>
          </p:nvPr>
        </p:nvSpPr>
        <p:spPr/>
        <p:txBody>
          <a:bodyPr>
            <a:normAutofit lnSpcReduction="10000"/>
          </a:bodyPr>
          <a:lstStyle/>
          <a:p>
            <a:r>
              <a:rPr lang="en-US" dirty="0" smtClean="0">
                <a:hlinkClick r:id="rId2"/>
              </a:rPr>
              <a:t>https://www.youtube.com/watch?v=BsRSL3duSko</a:t>
            </a:r>
            <a:endParaRPr lang="en-US" dirty="0" smtClean="0"/>
          </a:p>
          <a:p>
            <a:r>
              <a:rPr lang="en-US" dirty="0" smtClean="0"/>
              <a:t>Marx and Society</a:t>
            </a:r>
          </a:p>
          <a:p>
            <a:pPr lvl="1"/>
            <a:r>
              <a:rPr lang="en-US" dirty="0" smtClean="0">
                <a:hlinkClick r:id="rId3"/>
              </a:rPr>
              <a:t>https://www.youtube.com/watch?v=gR3igiwaeyc</a:t>
            </a:r>
            <a:endParaRPr lang="en-US" dirty="0" smtClean="0"/>
          </a:p>
          <a:p>
            <a:r>
              <a:rPr lang="en-US" dirty="0" smtClean="0"/>
              <a:t>Weber and Society</a:t>
            </a:r>
          </a:p>
          <a:p>
            <a:pPr lvl="1"/>
            <a:r>
              <a:rPr lang="en-US" dirty="0" smtClean="0">
                <a:hlinkClick r:id="rId4"/>
              </a:rPr>
              <a:t>https://www.youtube.com/watch?v=69VF7mT4nRU</a:t>
            </a:r>
            <a:endParaRPr lang="en-US" dirty="0" smtClean="0"/>
          </a:p>
          <a:p>
            <a:r>
              <a:rPr lang="en-US" dirty="0" smtClean="0"/>
              <a:t>Durkheim and Society</a:t>
            </a:r>
          </a:p>
          <a:p>
            <a:pPr lvl="1"/>
            <a:r>
              <a:rPr lang="en-US" dirty="0" smtClean="0">
                <a:hlinkClick r:id="rId5"/>
              </a:rPr>
              <a:t>https://www.youtube.com/watch?v=IZfGGF-YYzY</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152400"/>
            <a:ext cx="9144000" cy="1143000"/>
          </a:xfrm>
        </p:spPr>
        <p:txBody>
          <a:bodyPr/>
          <a:lstStyle/>
          <a:p>
            <a:pPr eaLnBrk="1" hangingPunct="1"/>
            <a:r>
              <a:rPr lang="en-US" smtClean="0"/>
              <a:t>Gerhard Lenski</a:t>
            </a:r>
          </a:p>
        </p:txBody>
      </p:sp>
      <p:sp>
        <p:nvSpPr>
          <p:cNvPr id="15363" name="Rectangle 3"/>
          <p:cNvSpPr>
            <a:spLocks noGrp="1" noChangeArrowheads="1"/>
          </p:cNvSpPr>
          <p:nvPr>
            <p:ph type="body" idx="1"/>
          </p:nvPr>
        </p:nvSpPr>
        <p:spPr>
          <a:xfrm>
            <a:off x="688975" y="1600200"/>
            <a:ext cx="7769225" cy="4038600"/>
          </a:xfrm>
        </p:spPr>
        <p:txBody>
          <a:bodyPr/>
          <a:lstStyle/>
          <a:p>
            <a:pPr eaLnBrk="1" hangingPunct="1"/>
            <a:r>
              <a:rPr lang="en-US" sz="2800" u="sng" dirty="0" err="1" smtClean="0"/>
              <a:t>Sociocultural</a:t>
            </a:r>
            <a:r>
              <a:rPr lang="en-US" sz="2800" u="sng" dirty="0" smtClean="0"/>
              <a:t> evolution</a:t>
            </a:r>
            <a:r>
              <a:rPr lang="en-US" sz="2800" dirty="0" smtClean="0"/>
              <a:t>–The changes that occur as a society gains </a:t>
            </a:r>
            <a:r>
              <a:rPr lang="en-US" sz="2800" b="1" dirty="0" smtClean="0"/>
              <a:t>new technology</a:t>
            </a:r>
            <a:endParaRPr lang="en-US" sz="2800" b="1" i="1" dirty="0" smtClean="0"/>
          </a:p>
          <a:p>
            <a:pPr eaLnBrk="1" hangingPunct="1"/>
            <a:r>
              <a:rPr lang="en-US" sz="2800" dirty="0" smtClean="0"/>
              <a:t>Societies range from </a:t>
            </a:r>
            <a:r>
              <a:rPr lang="en-US" sz="2800" b="1" dirty="0" smtClean="0"/>
              <a:t>simple to the  technologically complex</a:t>
            </a:r>
            <a:r>
              <a:rPr lang="en-US" sz="2800" dirty="0" smtClean="0"/>
              <a:t>.</a:t>
            </a:r>
          </a:p>
          <a:p>
            <a:r>
              <a:rPr lang="en-US" sz="2800" dirty="0" smtClean="0"/>
              <a:t>Societies simple in technology tend to resemble one another.</a:t>
            </a:r>
          </a:p>
          <a:p>
            <a:r>
              <a:rPr lang="en-US" sz="2800" dirty="0" smtClean="0"/>
              <a:t>More technologically complex societies reveal striking cultural diversity.</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mtClean="0"/>
              <a:t>Sociocultural Evolution</a:t>
            </a:r>
          </a:p>
        </p:txBody>
      </p:sp>
      <p:sp>
        <p:nvSpPr>
          <p:cNvPr id="16387" name="Rectangle 3"/>
          <p:cNvSpPr>
            <a:spLocks noGrp="1" noChangeArrowheads="1"/>
          </p:cNvSpPr>
          <p:nvPr>
            <p:ph type="body" idx="1"/>
          </p:nvPr>
        </p:nvSpPr>
        <p:spPr>
          <a:xfrm>
            <a:off x="688975" y="1295400"/>
            <a:ext cx="7769225" cy="4572000"/>
          </a:xfrm>
        </p:spPr>
        <p:txBody>
          <a:bodyPr>
            <a:normAutofit lnSpcReduction="10000"/>
          </a:bodyPr>
          <a:lstStyle/>
          <a:p>
            <a:r>
              <a:rPr lang="en-US" sz="2800" b="1" dirty="0" smtClean="0"/>
              <a:t>Technology shapes other cultural patterns</a:t>
            </a:r>
            <a:r>
              <a:rPr lang="en-US" sz="2800" dirty="0" smtClean="0"/>
              <a:t>. Simple technology can only support small numbers of people who live simple lives.</a:t>
            </a:r>
          </a:p>
          <a:p>
            <a:pPr lvl="1"/>
            <a:r>
              <a:rPr lang="en-US" sz="2400" dirty="0" smtClean="0"/>
              <a:t>How does technology shape our day to day life in Lahore (urban setting)</a:t>
            </a:r>
          </a:p>
          <a:p>
            <a:r>
              <a:rPr lang="en-US" sz="2800" dirty="0" smtClean="0"/>
              <a:t>The greater amount of technology a society has within its grasp, the faster cultural change will take place.</a:t>
            </a:r>
          </a:p>
          <a:p>
            <a:r>
              <a:rPr lang="en-US" sz="2800" dirty="0" smtClean="0"/>
              <a:t>High-tech societies are capable of </a:t>
            </a:r>
            <a:r>
              <a:rPr lang="en-US" sz="2800" b="1" dirty="0" smtClean="0"/>
              <a:t>sustaining large numbers of people who are engaged in a diverse division of labor.</a:t>
            </a:r>
            <a:endParaRPr lang="en-US" sz="3600" b="1"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0" y="0"/>
            <a:ext cx="9144000" cy="990600"/>
          </a:xfrm>
        </p:spPr>
        <p:txBody>
          <a:bodyPr/>
          <a:lstStyle/>
          <a:p>
            <a:pPr eaLnBrk="1" hangingPunct="1"/>
            <a:r>
              <a:rPr lang="en-US" smtClean="0"/>
              <a:t>Lenski’s Five Types Of Societies</a:t>
            </a:r>
          </a:p>
        </p:txBody>
      </p:sp>
      <p:sp>
        <p:nvSpPr>
          <p:cNvPr id="17411" name="Rectangle 3"/>
          <p:cNvSpPr>
            <a:spLocks noGrp="1" noChangeArrowheads="1"/>
          </p:cNvSpPr>
          <p:nvPr>
            <p:ph type="body" idx="1"/>
          </p:nvPr>
        </p:nvSpPr>
        <p:spPr>
          <a:xfrm>
            <a:off x="0" y="990600"/>
            <a:ext cx="9144000" cy="5257800"/>
          </a:xfrm>
        </p:spPr>
        <p:txBody>
          <a:bodyPr/>
          <a:lstStyle/>
          <a:p>
            <a:r>
              <a:rPr lang="en-US" sz="2400" dirty="0" smtClean="0"/>
              <a:t>Hunting and gathering </a:t>
            </a:r>
          </a:p>
          <a:p>
            <a:pPr lvl="1"/>
            <a:r>
              <a:rPr lang="en-US" sz="2000" dirty="0" smtClean="0"/>
              <a:t>The use of simple tools to hunt animals and gather vegetation</a:t>
            </a:r>
          </a:p>
          <a:p>
            <a:r>
              <a:rPr lang="en-US" sz="2400" dirty="0" smtClean="0"/>
              <a:t>Horticultural and pastoral</a:t>
            </a:r>
          </a:p>
          <a:p>
            <a:pPr lvl="1"/>
            <a:r>
              <a:rPr lang="en-US" sz="2000" u="sng" dirty="0" smtClean="0"/>
              <a:t>Horticulture</a:t>
            </a:r>
            <a:r>
              <a:rPr lang="en-US" sz="2000" dirty="0" smtClean="0"/>
              <a:t>–The use of hand tools to raise crops</a:t>
            </a:r>
          </a:p>
          <a:p>
            <a:pPr lvl="1"/>
            <a:r>
              <a:rPr lang="en-US" sz="2000" u="sng" dirty="0" err="1" smtClean="0"/>
              <a:t>Pastoralism</a:t>
            </a:r>
            <a:r>
              <a:rPr lang="en-US" sz="2000" dirty="0" smtClean="0"/>
              <a:t>–The domestication of animals</a:t>
            </a:r>
          </a:p>
          <a:p>
            <a:r>
              <a:rPr lang="en-US" sz="2400" u="sng" dirty="0" smtClean="0"/>
              <a:t>Agriculture</a:t>
            </a:r>
          </a:p>
          <a:p>
            <a:pPr lvl="1"/>
            <a:r>
              <a:rPr lang="en-US" sz="2000" dirty="0" smtClean="0"/>
              <a:t>Large-scale cultivation using plows harnessed to animals or more powerful energy sources</a:t>
            </a:r>
          </a:p>
          <a:p>
            <a:r>
              <a:rPr lang="en-US" sz="2400" u="sng" dirty="0" smtClean="0"/>
              <a:t>Industrialism</a:t>
            </a:r>
          </a:p>
          <a:p>
            <a:pPr lvl="1"/>
            <a:r>
              <a:rPr lang="en-US" sz="2000" dirty="0" smtClean="0"/>
              <a:t>The production of goods using advanced sources of energy to drive large machinery</a:t>
            </a:r>
          </a:p>
          <a:p>
            <a:r>
              <a:rPr lang="en-US" sz="2400" u="sng" dirty="0" err="1" smtClean="0"/>
              <a:t>Postindustrialism</a:t>
            </a:r>
            <a:endParaRPr lang="en-US" sz="2400" u="sng" dirty="0" smtClean="0"/>
          </a:p>
          <a:p>
            <a:pPr lvl="1"/>
            <a:r>
              <a:rPr lang="en-US" sz="2000" dirty="0" smtClean="0"/>
              <a:t>The production of information using computer technology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Karl Marx</a:t>
            </a:r>
          </a:p>
        </p:txBody>
      </p:sp>
      <p:sp>
        <p:nvSpPr>
          <p:cNvPr id="20483" name="Rectangle 3"/>
          <p:cNvSpPr>
            <a:spLocks noGrp="1" noChangeArrowheads="1"/>
          </p:cNvSpPr>
          <p:nvPr>
            <p:ph type="body" idx="1"/>
          </p:nvPr>
        </p:nvSpPr>
        <p:spPr>
          <a:xfrm>
            <a:off x="304800" y="1143000"/>
            <a:ext cx="8610600" cy="4800600"/>
          </a:xfrm>
        </p:spPr>
        <p:txBody>
          <a:bodyPr>
            <a:noAutofit/>
          </a:bodyPr>
          <a:lstStyle/>
          <a:p>
            <a:pPr>
              <a:lnSpc>
                <a:spcPct val="90000"/>
              </a:lnSpc>
            </a:pPr>
            <a:r>
              <a:rPr lang="en-US" sz="2800" u="sng" dirty="0" smtClean="0"/>
              <a:t>Economics</a:t>
            </a:r>
            <a:r>
              <a:rPr lang="en-US" sz="2800" dirty="0" smtClean="0"/>
              <a:t> shapes society</a:t>
            </a:r>
            <a:endParaRPr lang="en-US" sz="2800" u="sng" dirty="0" smtClean="0"/>
          </a:p>
          <a:p>
            <a:pPr>
              <a:lnSpc>
                <a:spcPct val="90000"/>
              </a:lnSpc>
            </a:pPr>
            <a:r>
              <a:rPr lang="en-US" sz="2800" u="sng" dirty="0" smtClean="0"/>
              <a:t>Social conflict</a:t>
            </a:r>
            <a:r>
              <a:rPr lang="en-US" sz="2800" dirty="0" smtClean="0"/>
              <a:t>–Struggle between segments of society over valued resources</a:t>
            </a:r>
          </a:p>
          <a:p>
            <a:pPr lvl="1">
              <a:lnSpc>
                <a:spcPct val="90000"/>
              </a:lnSpc>
            </a:pPr>
            <a:r>
              <a:rPr lang="en-US" u="sng" dirty="0" smtClean="0"/>
              <a:t>Capitalists</a:t>
            </a:r>
            <a:r>
              <a:rPr lang="en-US" dirty="0" smtClean="0"/>
              <a:t>–People who own and operate factories and other businesses in pursuit of profits</a:t>
            </a:r>
          </a:p>
          <a:p>
            <a:pPr lvl="1">
              <a:lnSpc>
                <a:spcPct val="90000"/>
              </a:lnSpc>
            </a:pPr>
            <a:r>
              <a:rPr lang="en-US" u="sng" dirty="0" smtClean="0"/>
              <a:t>Proletariat</a:t>
            </a:r>
            <a:r>
              <a:rPr lang="en-US" dirty="0" smtClean="0"/>
              <a:t>–People who sell their productive labor for wages</a:t>
            </a:r>
          </a:p>
          <a:p>
            <a:pPr lvl="1">
              <a:lnSpc>
                <a:spcPct val="90000"/>
              </a:lnSpc>
            </a:pPr>
            <a:r>
              <a:rPr lang="en-US" u="sng" dirty="0" smtClean="0"/>
              <a:t>Social institutions</a:t>
            </a:r>
            <a:r>
              <a:rPr lang="en-US" dirty="0" smtClean="0"/>
              <a:t>–All the major spheres of social life or societal subsystems organized to meet human needs </a:t>
            </a:r>
          </a:p>
          <a:p>
            <a:pPr lvl="2">
              <a:lnSpc>
                <a:spcPct val="90000"/>
              </a:lnSpc>
            </a:pPr>
            <a:r>
              <a:rPr lang="en-US" sz="2800" u="sng" dirty="0" smtClean="0"/>
              <a:t>Infrastructure–Society’s</a:t>
            </a:r>
            <a:r>
              <a:rPr lang="en-US" sz="2800" dirty="0" smtClean="0"/>
              <a:t> economic system</a:t>
            </a:r>
          </a:p>
          <a:p>
            <a:pPr lvl="2">
              <a:lnSpc>
                <a:spcPct val="90000"/>
              </a:lnSpc>
            </a:pPr>
            <a:r>
              <a:rPr lang="en-US" sz="2800" dirty="0" smtClean="0"/>
              <a:t>Superstructure–Other social institutions: family, religion, political</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ctrTitle"/>
          </p:nvPr>
        </p:nvSpPr>
        <p:spPr>
          <a:xfrm>
            <a:off x="304800" y="5105400"/>
            <a:ext cx="8610600" cy="1143000"/>
          </a:xfrm>
        </p:spPr>
        <p:txBody>
          <a:bodyPr lIns="0" tIns="0" rIns="0" bIns="0" anchor="b">
            <a:normAutofit/>
          </a:bodyPr>
          <a:lstStyle/>
          <a:p>
            <a:pPr algn="l" eaLnBrk="1" hangingPunct="1"/>
            <a:r>
              <a:rPr lang="en-US" sz="1600" dirty="0" smtClean="0">
                <a:latin typeface="Arial" charset="0"/>
              </a:rPr>
              <a:t/>
            </a:r>
            <a:br>
              <a:rPr lang="en-US" sz="1600" dirty="0" smtClean="0">
                <a:latin typeface="Arial" charset="0"/>
              </a:rPr>
            </a:br>
            <a:r>
              <a:rPr lang="en-US" sz="1800" dirty="0" smtClean="0">
                <a:latin typeface="Arial" charset="0"/>
              </a:rPr>
              <a:t>Karl Marx’s Model of Society</a:t>
            </a:r>
            <a:r>
              <a:rPr lang="en-US" sz="1600" dirty="0" smtClean="0">
                <a:latin typeface="Arial" charset="0"/>
              </a:rPr>
              <a:t/>
            </a:r>
            <a:br>
              <a:rPr lang="en-US" sz="1600" dirty="0" smtClean="0">
                <a:latin typeface="Arial" charset="0"/>
              </a:rPr>
            </a:br>
            <a:r>
              <a:rPr lang="en-US" sz="1000" dirty="0" smtClean="0">
                <a:latin typeface="Arial" charset="0"/>
              </a:rPr>
              <a:t>This diagram illustrates Marx’s materialist view that the system of economic production shapes the entire society. Economic production involves both technology (industry, in the case of capitalism) and social relationships (for capitalism, the relationship between the capitalists, who own the factories and businesses, and the workers, who are the source of labor). On this infrastructure, or foundation, rests society’s superstructure, which includes its major social institutions as well as core cultural values and ideas. Marx maintained that every part of a society supports the economic system.</a:t>
            </a:r>
          </a:p>
        </p:txBody>
      </p:sp>
      <p:pic>
        <p:nvPicPr>
          <p:cNvPr id="22531" name="Picture 3"/>
          <p:cNvPicPr>
            <a:picLocks noChangeAspect="1" noChangeArrowheads="1"/>
          </p:cNvPicPr>
          <p:nvPr/>
        </p:nvPicPr>
        <p:blipFill>
          <a:blip r:embed="rId3"/>
          <a:srcRect/>
          <a:stretch>
            <a:fillRect/>
          </a:stretch>
        </p:blipFill>
        <p:spPr bwMode="auto">
          <a:xfrm>
            <a:off x="3124200" y="381000"/>
            <a:ext cx="5638800" cy="4953000"/>
          </a:xfrm>
          <a:prstGeom prst="rect">
            <a:avLst/>
          </a:prstGeom>
          <a:noFill/>
          <a:ln w="9525">
            <a:noFill/>
            <a:miter lim="800000"/>
            <a:headEnd/>
            <a:tailEnd/>
          </a:ln>
        </p:spPr>
      </p:pic>
      <p:sp>
        <p:nvSpPr>
          <p:cNvPr id="4" name="TextBox 3"/>
          <p:cNvSpPr txBox="1"/>
          <p:nvPr/>
        </p:nvSpPr>
        <p:spPr>
          <a:xfrm>
            <a:off x="990600" y="1143000"/>
            <a:ext cx="2971800" cy="1477328"/>
          </a:xfrm>
          <a:prstGeom prst="rect">
            <a:avLst/>
          </a:prstGeom>
          <a:noFill/>
        </p:spPr>
        <p:txBody>
          <a:bodyPr wrap="square" rtlCol="0">
            <a:spAutoFit/>
          </a:bodyPr>
          <a:lstStyle/>
          <a:p>
            <a:r>
              <a:rPr lang="en-US" dirty="0" smtClean="0"/>
              <a:t>All social Institutions or Superstructure are created and perform the task of supporting the infrastructure or economy </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mtClean="0"/>
              <a:t>Karl Marx</a:t>
            </a:r>
          </a:p>
        </p:txBody>
      </p:sp>
      <p:sp>
        <p:nvSpPr>
          <p:cNvPr id="21507" name="Rectangle 3"/>
          <p:cNvSpPr>
            <a:spLocks noGrp="1" noChangeArrowheads="1"/>
          </p:cNvSpPr>
          <p:nvPr>
            <p:ph type="body" idx="1"/>
          </p:nvPr>
        </p:nvSpPr>
        <p:spPr>
          <a:xfrm>
            <a:off x="685800" y="1295400"/>
            <a:ext cx="7769225" cy="4648200"/>
          </a:xfrm>
        </p:spPr>
        <p:txBody>
          <a:bodyPr>
            <a:noAutofit/>
          </a:bodyPr>
          <a:lstStyle/>
          <a:p>
            <a:pPr>
              <a:lnSpc>
                <a:spcPct val="90000"/>
              </a:lnSpc>
              <a:spcBef>
                <a:spcPct val="50000"/>
              </a:spcBef>
            </a:pPr>
            <a:r>
              <a:rPr lang="en-US" sz="2800" dirty="0" smtClean="0"/>
              <a:t>Rejected </a:t>
            </a:r>
            <a:r>
              <a:rPr lang="en-US" sz="2800" u="sng" dirty="0" smtClean="0"/>
              <a:t>false consciousness</a:t>
            </a:r>
            <a:r>
              <a:rPr lang="en-US" sz="2800" dirty="0" smtClean="0"/>
              <a:t>–The explanation of social problems as the shortcomings of individuals rather than the flaws of society</a:t>
            </a:r>
          </a:p>
          <a:p>
            <a:pPr>
              <a:lnSpc>
                <a:spcPct val="90000"/>
              </a:lnSpc>
              <a:spcBef>
                <a:spcPct val="50000"/>
              </a:spcBef>
            </a:pPr>
            <a:r>
              <a:rPr lang="en-US" sz="2800" dirty="0" smtClean="0"/>
              <a:t>Believed that the history of all existing society is the history of </a:t>
            </a:r>
            <a:r>
              <a:rPr lang="en-US" sz="2800" u="sng" dirty="0" smtClean="0"/>
              <a:t>class conflict</a:t>
            </a:r>
            <a:r>
              <a:rPr lang="en-US" sz="2800" dirty="0" smtClean="0"/>
              <a:t>–Conflict between entire classes over the distribution of a society’s wealth and power</a:t>
            </a:r>
            <a:endParaRPr lang="en-US" sz="2800" i="1" dirty="0" smtClean="0"/>
          </a:p>
          <a:p>
            <a:pPr>
              <a:lnSpc>
                <a:spcPct val="90000"/>
              </a:lnSpc>
              <a:spcBef>
                <a:spcPct val="50000"/>
              </a:spcBef>
            </a:pPr>
            <a:r>
              <a:rPr lang="en-US" sz="2800" dirty="0" smtClean="0"/>
              <a:t>Believed that workers must replace false consciousness with </a:t>
            </a:r>
            <a:r>
              <a:rPr lang="en-US" sz="2800" u="sng" dirty="0" smtClean="0"/>
              <a:t>class consciousness</a:t>
            </a:r>
            <a:r>
              <a:rPr lang="en-US" sz="2800" dirty="0" smtClean="0"/>
              <a:t>–Workers’ recognition of themselves as a class unified in opposition to capitalists and, ultimately, to capitalism itself</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z="4000" smtClean="0">
                <a:solidFill>
                  <a:schemeClr val="tx1"/>
                </a:solidFill>
              </a:rPr>
              <a:t>Capitalism and Alienation</a:t>
            </a:r>
          </a:p>
        </p:txBody>
      </p:sp>
      <p:sp>
        <p:nvSpPr>
          <p:cNvPr id="23555" name="Rectangle 3"/>
          <p:cNvSpPr>
            <a:spLocks noGrp="1" noChangeArrowheads="1"/>
          </p:cNvSpPr>
          <p:nvPr>
            <p:ph type="body" idx="1"/>
          </p:nvPr>
        </p:nvSpPr>
        <p:spPr>
          <a:xfrm>
            <a:off x="685800" y="1219200"/>
            <a:ext cx="7769225" cy="4572000"/>
          </a:xfrm>
        </p:spPr>
        <p:txBody>
          <a:bodyPr/>
          <a:lstStyle/>
          <a:p>
            <a:pPr>
              <a:spcBef>
                <a:spcPct val="50000"/>
              </a:spcBef>
            </a:pPr>
            <a:r>
              <a:rPr lang="en-US" sz="2800" u="sng" dirty="0" smtClean="0"/>
              <a:t>Alienation</a:t>
            </a:r>
            <a:r>
              <a:rPr lang="en-US" sz="2800" dirty="0" smtClean="0"/>
              <a:t>–The experience of isolation and misery resulting from powerlessness. </a:t>
            </a:r>
          </a:p>
          <a:p>
            <a:pPr>
              <a:spcBef>
                <a:spcPct val="50000"/>
              </a:spcBef>
            </a:pPr>
            <a:r>
              <a:rPr lang="en-US" sz="2800" dirty="0" smtClean="0"/>
              <a:t>Marx: To the capitalists, workers are nothing more than a source of labor.</a:t>
            </a:r>
          </a:p>
          <a:p>
            <a:pPr>
              <a:spcBef>
                <a:spcPct val="50000"/>
              </a:spcBef>
            </a:pPr>
            <a:r>
              <a:rPr lang="en-US" sz="2800" dirty="0" smtClean="0"/>
              <a:t>Another contradiction of capitalist society: As people develop </a:t>
            </a:r>
            <a:r>
              <a:rPr lang="en-US" sz="2800" u="sng" dirty="0" smtClean="0"/>
              <a:t>technology</a:t>
            </a:r>
            <a:r>
              <a:rPr lang="en-US" sz="2800" dirty="0" smtClean="0"/>
              <a:t> to gain power over the world, the capitalist economy gains more control over people.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4881</TotalTime>
  <Words>976</Words>
  <Application>Microsoft Office PowerPoint</Application>
  <PresentationFormat>On-screen Show (4:3)</PresentationFormat>
  <Paragraphs>138</Paragraphs>
  <Slides>20</Slides>
  <Notes>13</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Society</vt:lpstr>
      <vt:lpstr>Visions of Society </vt:lpstr>
      <vt:lpstr>Gerhard Lenski</vt:lpstr>
      <vt:lpstr>Sociocultural Evolution</vt:lpstr>
      <vt:lpstr>Lenski’s Five Types Of Societies</vt:lpstr>
      <vt:lpstr>Karl Marx</vt:lpstr>
      <vt:lpstr> Karl Marx’s Model of Society This diagram illustrates Marx’s materialist view that the system of economic production shapes the entire society. Economic production involves both technology (industry, in the case of capitalism) and social relationships (for capitalism, the relationship between the capitalists, who own the factories and businesses, and the workers, who are the source of labor). On this infrastructure, or foundation, rests society’s superstructure, which includes its major social institutions as well as core cultural values and ideas. Marx maintained that every part of a society supports the economic system.</vt:lpstr>
      <vt:lpstr>Karl Marx</vt:lpstr>
      <vt:lpstr>Capitalism and Alienation</vt:lpstr>
      <vt:lpstr>Capitalism and Alienation</vt:lpstr>
      <vt:lpstr>Revolution</vt:lpstr>
      <vt:lpstr>Max Weber</vt:lpstr>
      <vt:lpstr>Max Weber</vt:lpstr>
      <vt:lpstr>Weber’s Rational Social Organization Distinctive social institutions that see  to meeting the demands of a growing, complex society</vt:lpstr>
      <vt:lpstr>Emile Durkheim</vt:lpstr>
      <vt:lpstr>Emile Durkheim</vt:lpstr>
      <vt:lpstr>Emile Durkheim</vt:lpstr>
      <vt:lpstr>Emile Durkheim</vt:lpstr>
      <vt:lpstr>Emile Durkheim</vt:lpstr>
      <vt:lpstr>Chapter Summary Presentation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Society</dc:title>
  <dc:creator>USER</dc:creator>
  <cp:lastModifiedBy>USER</cp:lastModifiedBy>
  <cp:revision>36</cp:revision>
  <dcterms:created xsi:type="dcterms:W3CDTF">2016-09-28T08:08:40Z</dcterms:created>
  <dcterms:modified xsi:type="dcterms:W3CDTF">2021-04-12T23:24:08Z</dcterms:modified>
</cp:coreProperties>
</file>